
<file path=[Content_Types].xml><?xml version="1.0" encoding="utf-8"?>
<Types xmlns="http://schemas.openxmlformats.org/package/2006/content-types">
  <Default Extension="bin" ContentType="application/vnd.openxmlformats-officedocument.oleObject"/>
  <Default Extension="emf" ContentType="image/x-emf"/>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Lst>
  <p:notesMasterIdLst>
    <p:notesMasterId r:id="rId11"/>
  </p:notesMasterIdLst>
  <p:sldIdLst>
    <p:sldId id="256" r:id="rId3"/>
    <p:sldId id="288" r:id="rId4"/>
    <p:sldId id="291" r:id="rId5"/>
    <p:sldId id="292" r:id="rId6"/>
    <p:sldId id="290" r:id="rId7"/>
    <p:sldId id="289" r:id="rId8"/>
    <p:sldId id="293" r:id="rId9"/>
    <p:sldId id="27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F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652" autoAdjust="0"/>
  </p:normalViewPr>
  <p:slideViewPr>
    <p:cSldViewPr snapToGrid="0">
      <p:cViewPr varScale="1">
        <p:scale>
          <a:sx n="109" d="100"/>
          <a:sy n="109" d="100"/>
        </p:scale>
        <p:origin x="67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FC90F-9F23-4115-8B9D-49DB6A25180C}" type="datetimeFigureOut">
              <a:rPr lang="en-US" smtClean="0"/>
              <a:t>5/6/2021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37F814-5BF9-4628-BB3A-E3A6846B209A}" type="slidenum">
              <a:rPr lang="en-US" smtClean="0"/>
              <a:t>‹#›</a:t>
            </a:fld>
            <a:endParaRPr lang="en-US"/>
          </a:p>
        </p:txBody>
      </p:sp>
    </p:spTree>
    <p:extLst>
      <p:ext uri="{BB962C8B-B14F-4D97-AF65-F5344CB8AC3E}">
        <p14:creationId xmlns:p14="http://schemas.microsoft.com/office/powerpoint/2010/main" val="1859919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37F814-5BF9-4628-BB3A-E3A6846B209A}" type="slidenum">
              <a:rPr lang="en-US" smtClean="0"/>
              <a:t>1</a:t>
            </a:fld>
            <a:endParaRPr lang="en-US"/>
          </a:p>
        </p:txBody>
      </p:sp>
    </p:spTree>
    <p:extLst>
      <p:ext uri="{BB962C8B-B14F-4D97-AF65-F5344CB8AC3E}">
        <p14:creationId xmlns:p14="http://schemas.microsoft.com/office/powerpoint/2010/main" val="29621553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37F814-5BF9-4628-BB3A-E3A6846B209A}" type="slidenum">
              <a:rPr lang="en-US" smtClean="0"/>
              <a:t>8</a:t>
            </a:fld>
            <a:endParaRPr lang="en-US"/>
          </a:p>
        </p:txBody>
      </p:sp>
    </p:spTree>
    <p:extLst>
      <p:ext uri="{BB962C8B-B14F-4D97-AF65-F5344CB8AC3E}">
        <p14:creationId xmlns:p14="http://schemas.microsoft.com/office/powerpoint/2010/main" val="3813350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54922-F74E-4F9F-AFC9-1FF220FC29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CCA179F-7BF3-41BA-B9F3-7A7C138D31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3D20C62-7F96-4BE3-B513-996AF671876D}"/>
              </a:ext>
            </a:extLst>
          </p:cNvPr>
          <p:cNvSpPr>
            <a:spLocks noGrp="1"/>
          </p:cNvSpPr>
          <p:nvPr>
            <p:ph type="dt" sz="half" idx="10"/>
          </p:nvPr>
        </p:nvSpPr>
        <p:spPr/>
        <p:txBody>
          <a:bodyPr/>
          <a:lstStyle/>
          <a:p>
            <a:fld id="{37962A82-5219-4A4C-BDA7-1D8642E23E87}" type="datetimeFigureOut">
              <a:rPr lang="en-US" smtClean="0"/>
              <a:t>5/6/2021</a:t>
            </a:fld>
            <a:endParaRPr lang="en-US"/>
          </a:p>
        </p:txBody>
      </p:sp>
      <p:sp>
        <p:nvSpPr>
          <p:cNvPr id="5" name="Footer Placeholder 4">
            <a:extLst>
              <a:ext uri="{FF2B5EF4-FFF2-40B4-BE49-F238E27FC236}">
                <a16:creationId xmlns:a16="http://schemas.microsoft.com/office/drawing/2014/main" id="{10D073CB-FF11-4ED6-80CE-6DAB6BEDC4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B451EF-26CD-4D87-A6A2-7BCFA642CCF3}"/>
              </a:ext>
            </a:extLst>
          </p:cNvPr>
          <p:cNvSpPr>
            <a:spLocks noGrp="1"/>
          </p:cNvSpPr>
          <p:nvPr>
            <p:ph type="sldNum" sz="quarter" idx="12"/>
          </p:nvPr>
        </p:nvSpPr>
        <p:spPr/>
        <p:txBody>
          <a:bodyPr/>
          <a:lstStyle/>
          <a:p>
            <a:fld id="{3B997F63-47E6-4B51-B284-34B9DF471912}" type="slidenum">
              <a:rPr lang="en-US" smtClean="0"/>
              <a:t>‹#›</a:t>
            </a:fld>
            <a:endParaRPr lang="en-US"/>
          </a:p>
        </p:txBody>
      </p:sp>
    </p:spTree>
    <p:extLst>
      <p:ext uri="{BB962C8B-B14F-4D97-AF65-F5344CB8AC3E}">
        <p14:creationId xmlns:p14="http://schemas.microsoft.com/office/powerpoint/2010/main" val="1221137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4273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5" name="Text Placeholder 8"/>
          <p:cNvSpPr>
            <a:spLocks noGrp="1"/>
          </p:cNvSpPr>
          <p:nvPr>
            <p:ph type="body" sz="quarter" idx="13" hasCustomPrompt="1"/>
          </p:nvPr>
        </p:nvSpPr>
        <p:spPr>
          <a:xfrm>
            <a:off x="469900" y="736689"/>
            <a:ext cx="11252200" cy="290916"/>
          </a:xfrm>
          <a:prstGeom prst="rect">
            <a:avLst/>
          </a:prstGeom>
        </p:spPr>
        <p:txBody>
          <a:bodyPr lIns="0" tIns="0" rIns="0" bIns="0">
            <a:noAutofit/>
          </a:bodyPr>
          <a:lstStyle>
            <a:lvl1pPr marL="0" indent="0">
              <a:buNone/>
              <a:defRPr sz="1600" b="0">
                <a:solidFill>
                  <a:srgbClr val="575757"/>
                </a:solidFill>
              </a:defRPr>
            </a:lvl1pPr>
          </a:lstStyle>
          <a:p>
            <a:pPr lvl="0"/>
            <a:r>
              <a:rPr lang="en-US" noProof="0" dirty="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1800">
                <a:solidFill>
                  <a:srgbClr val="009FDA"/>
                </a:solidFill>
              </a:defRPr>
            </a:lvl1pPr>
          </a:lstStyle>
          <a:p>
            <a:r>
              <a:rPr lang="en-US" noProof="0" dirty="0"/>
              <a:t>Click to edit Master title style</a:t>
            </a:r>
          </a:p>
        </p:txBody>
      </p:sp>
      <p:cxnSp>
        <p:nvCxnSpPr>
          <p:cNvPr id="4" name="Straight Connector 3">
            <a:extLst>
              <a:ext uri="{FF2B5EF4-FFF2-40B4-BE49-F238E27FC236}">
                <a16:creationId xmlns:a16="http://schemas.microsoft.com/office/drawing/2014/main" id="{0F20E5A9-0AD8-42FA-A41B-4FEFB3D9BB49}"/>
              </a:ext>
            </a:extLst>
          </p:cNvPr>
          <p:cNvCxnSpPr/>
          <p:nvPr userDrawn="1"/>
        </p:nvCxnSpPr>
        <p:spPr>
          <a:xfrm>
            <a:off x="500408" y="1027604"/>
            <a:ext cx="1106424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456692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ags" Target="../tags/tag1.xml"/><Relationship Id="rId2" Type="http://schemas.openxmlformats.org/officeDocument/2006/relationships/theme" Target="../theme/theme2.xml"/><Relationship Id="rId1" Type="http://schemas.openxmlformats.org/officeDocument/2006/relationships/slideLayout" Target="../slideLayouts/slideLayout3.xml"/><Relationship Id="rId5" Type="http://schemas.openxmlformats.org/officeDocument/2006/relationships/image" Target="../media/image1.emf"/><Relationship Id="rId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DBB10AA-E2C9-438F-8F6A-0C485EB535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F5C2AB0-927C-4268-BFB4-2E09ED9A30E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3906B5-E134-45ED-9118-FE78D8C055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962A82-5219-4A4C-BDA7-1D8642E23E87}" type="datetimeFigureOut">
              <a:rPr lang="en-US" smtClean="0"/>
              <a:t>5/6/2021</a:t>
            </a:fld>
            <a:endParaRPr lang="en-US"/>
          </a:p>
        </p:txBody>
      </p:sp>
      <p:sp>
        <p:nvSpPr>
          <p:cNvPr id="5" name="Footer Placeholder 4">
            <a:extLst>
              <a:ext uri="{FF2B5EF4-FFF2-40B4-BE49-F238E27FC236}">
                <a16:creationId xmlns:a16="http://schemas.microsoft.com/office/drawing/2014/main" id="{1B6170AD-4D4A-4046-98D2-05A94D129F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B399CF0-74DF-4CBF-B90A-B4EB430A7B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997F63-47E6-4B51-B284-34B9DF471912}" type="slidenum">
              <a:rPr lang="en-US" smtClean="0"/>
              <a:t>‹#›</a:t>
            </a:fld>
            <a:endParaRPr lang="en-US"/>
          </a:p>
        </p:txBody>
      </p:sp>
    </p:spTree>
    <p:extLst>
      <p:ext uri="{BB962C8B-B14F-4D97-AF65-F5344CB8AC3E}">
        <p14:creationId xmlns:p14="http://schemas.microsoft.com/office/powerpoint/2010/main" val="3230911398"/>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4" name="Object 3" hidden="1"/>
                      <p:cNvPicPr/>
                      <p:nvPr/>
                    </p:nvPicPr>
                    <p:blipFill>
                      <a:blip r:embed="rId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extBox 11"/>
          <p:cNvSpPr txBox="1"/>
          <p:nvPr userDrawn="1"/>
        </p:nvSpPr>
        <p:spPr>
          <a:xfrm>
            <a:off x="11410953" y="6477000"/>
            <a:ext cx="307975" cy="100027"/>
          </a:xfrm>
          <a:prstGeom prst="rect">
            <a:avLst/>
          </a:prstGeom>
          <a:noFill/>
        </p:spPr>
        <p:txBody>
          <a:bodyPr wrap="square" lIns="0" tIns="0" rIns="0" bIns="0" rtlCol="0">
            <a:spAutoFit/>
          </a:bodyPr>
          <a:lstStyle/>
          <a:p>
            <a:pPr marL="0" marR="0" lvl="0" indent="0" algn="r" defTabSz="1219170" rtl="0" eaLnBrk="1" fontAlgn="auto" latinLnBrk="0" hangingPunct="1">
              <a:lnSpc>
                <a:spcPct val="100000"/>
              </a:lnSpc>
              <a:spcBef>
                <a:spcPts val="800"/>
              </a:spcBef>
              <a:spcAft>
                <a:spcPts val="0"/>
              </a:spcAft>
              <a:buClrTx/>
              <a:buSzPct val="100000"/>
              <a:buFont typeface="Arial"/>
              <a:buNone/>
              <a:tabLst/>
              <a:defRPr/>
            </a:pPr>
            <a:fld id="{C58DF478-B544-4ED8-9ED4-6A2648E2D233}" type="slidenum">
              <a:rPr kumimoji="0" lang="en-US" sz="650" b="0" i="0" u="none" strike="noStrike" kern="1200" cap="none" spc="0" normalizeH="0" baseline="0" noProof="0" smtClean="0">
                <a:ln>
                  <a:noFill/>
                </a:ln>
                <a:solidFill>
                  <a:prstClr val="black"/>
                </a:solidFill>
                <a:effectLst/>
                <a:uLnTx/>
                <a:uFillTx/>
                <a:latin typeface="Verdana"/>
                <a:ea typeface="+mn-ea"/>
                <a:cs typeface="+mn-cs"/>
              </a:rPr>
              <a:pPr marL="0" marR="0" lvl="0" indent="0" algn="r" defTabSz="1219170" rtl="0" eaLnBrk="1" fontAlgn="auto" latinLnBrk="0" hangingPunct="1">
                <a:lnSpc>
                  <a:spcPct val="100000"/>
                </a:lnSpc>
                <a:spcBef>
                  <a:spcPts val="800"/>
                </a:spcBef>
                <a:spcAft>
                  <a:spcPts val="0"/>
                </a:spcAft>
                <a:buClrTx/>
                <a:buSzPct val="100000"/>
                <a:buFont typeface="Arial"/>
                <a:buNone/>
                <a:tabLst/>
                <a:defRPr/>
              </a:pPr>
              <a:t>‹#›</a:t>
            </a:fld>
            <a:endParaRPr kumimoji="0" lang="en-US" sz="650" b="0" i="0" u="none" strike="noStrike" kern="1200" cap="none" spc="0" normalizeH="0" baseline="0" noProof="0" dirty="0">
              <a:ln>
                <a:noFill/>
              </a:ln>
              <a:solidFill>
                <a:prstClr val="black"/>
              </a:solidFill>
              <a:effectLst/>
              <a:uLnTx/>
              <a:uFillTx/>
              <a:latin typeface="Verdana"/>
              <a:ea typeface="+mn-ea"/>
              <a:cs typeface="+mn-cs"/>
            </a:endParaRPr>
          </a:p>
        </p:txBody>
      </p:sp>
    </p:spTree>
    <p:extLst>
      <p:ext uri="{BB962C8B-B14F-4D97-AF65-F5344CB8AC3E}">
        <p14:creationId xmlns:p14="http://schemas.microsoft.com/office/powerpoint/2010/main" val="3291123885"/>
      </p:ext>
    </p:extLst>
  </p:cSld>
  <p:clrMap bg1="lt1" tx1="dk1" bg2="lt2" tx2="dk2" accent1="accent1" accent2="accent2" accent3="accent3" accent4="accent4" accent5="accent5" accent6="accent6" hlink="hlink" folHlink="folHlink"/>
  <p:sldLayoutIdLst>
    <p:sldLayoutId id="2147483652" r:id="rId1"/>
  </p:sldLayoutIdLst>
  <p:transition>
    <p:fade/>
  </p:transition>
  <p:hf hdr="0" dt="0"/>
  <p:txStyles>
    <p:titleStyle>
      <a:lvl1pPr algn="l" defTabSz="1219170" rtl="0" eaLnBrk="1" latinLnBrk="0" hangingPunct="1">
        <a:spcBef>
          <a:spcPct val="0"/>
        </a:spcBef>
        <a:buNone/>
        <a:defRPr sz="2000" kern="1200">
          <a:solidFill>
            <a:schemeClr val="accent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0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0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0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0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0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Zigzag DNA">
            <a:extLst>
              <a:ext uri="{FF2B5EF4-FFF2-40B4-BE49-F238E27FC236}">
                <a16:creationId xmlns:a16="http://schemas.microsoft.com/office/drawing/2014/main" id="{28D03B02-12C0-4774-8D48-4F27B3AC4B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124" y="145234"/>
            <a:ext cx="1477683" cy="71883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8A15345-9A4E-4833-8805-B1A39BFC12C3}"/>
              </a:ext>
            </a:extLst>
          </p:cNvPr>
          <p:cNvSpPr txBox="1"/>
          <p:nvPr/>
        </p:nvSpPr>
        <p:spPr>
          <a:xfrm>
            <a:off x="363124" y="5327771"/>
            <a:ext cx="9891921" cy="1292662"/>
          </a:xfrm>
          <a:prstGeom prst="rect">
            <a:avLst/>
          </a:prstGeom>
          <a:noFill/>
        </p:spPr>
        <p:txBody>
          <a:bodyPr wrap="square" rtlCol="0">
            <a:spAutoFit/>
          </a:bodyPr>
          <a:lstStyle/>
          <a:p>
            <a:r>
              <a:rPr lang="en-US" sz="1600" dirty="0"/>
              <a:t>A swarm of robots for encouraging desired social behaviors</a:t>
            </a:r>
          </a:p>
          <a:p>
            <a:endParaRPr lang="en-US" sz="1600" dirty="0"/>
          </a:p>
          <a:p>
            <a:r>
              <a:rPr lang="en-US" sz="1600" dirty="0"/>
              <a:t>Serge Saaybi</a:t>
            </a:r>
          </a:p>
          <a:p>
            <a:r>
              <a:rPr lang="en-US" sz="1600" dirty="0"/>
              <a:t>Thesis Status update report</a:t>
            </a:r>
            <a:endParaRPr lang="en-US" sz="1400" dirty="0"/>
          </a:p>
          <a:p>
            <a:r>
              <a:rPr lang="en-US" sz="1400" dirty="0"/>
              <a:t>TU Delft | 27 April 2021</a:t>
            </a:r>
          </a:p>
        </p:txBody>
      </p:sp>
      <p:pic>
        <p:nvPicPr>
          <p:cNvPr id="7" name="Picture 6" descr="Icon&#10;&#10;Description automatically generated">
            <a:extLst>
              <a:ext uri="{FF2B5EF4-FFF2-40B4-BE49-F238E27FC236}">
                <a16:creationId xmlns:a16="http://schemas.microsoft.com/office/drawing/2014/main" id="{8916756E-1BD3-401F-8FEA-18C59F6129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2976" y="1665976"/>
            <a:ext cx="3526047" cy="3526047"/>
          </a:xfrm>
          <a:prstGeom prst="rect">
            <a:avLst/>
          </a:prstGeom>
        </p:spPr>
      </p:pic>
    </p:spTree>
    <p:extLst>
      <p:ext uri="{BB962C8B-B14F-4D97-AF65-F5344CB8AC3E}">
        <p14:creationId xmlns:p14="http://schemas.microsoft.com/office/powerpoint/2010/main" val="3918618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EC364DB-D9A0-4A3D-8D42-1CA4C48499C6}"/>
              </a:ext>
            </a:extLst>
          </p:cNvPr>
          <p:cNvSpPr>
            <a:spLocks noGrp="1"/>
          </p:cNvSpPr>
          <p:nvPr>
            <p:ph type="body" sz="quarter" idx="13"/>
          </p:nvPr>
        </p:nvSpPr>
        <p:spPr/>
        <p:txBody>
          <a:bodyPr/>
          <a:lstStyle/>
          <a:p>
            <a:r>
              <a:rPr lang="en-US" dirty="0"/>
              <a:t>A swarm of robots for encouraging desired social behaviors</a:t>
            </a:r>
          </a:p>
        </p:txBody>
      </p:sp>
      <p:sp>
        <p:nvSpPr>
          <p:cNvPr id="3" name="Title 2">
            <a:extLst>
              <a:ext uri="{FF2B5EF4-FFF2-40B4-BE49-F238E27FC236}">
                <a16:creationId xmlns:a16="http://schemas.microsoft.com/office/drawing/2014/main" id="{2B312DDE-1B9E-44A4-8022-110E3FA9C131}"/>
              </a:ext>
            </a:extLst>
          </p:cNvPr>
          <p:cNvSpPr>
            <a:spLocks noGrp="1"/>
          </p:cNvSpPr>
          <p:nvPr>
            <p:ph type="title"/>
          </p:nvPr>
        </p:nvSpPr>
        <p:spPr/>
        <p:txBody>
          <a:bodyPr/>
          <a:lstStyle/>
          <a:p>
            <a:r>
              <a:rPr lang="en-US"/>
              <a:t>What </a:t>
            </a:r>
            <a:r>
              <a:rPr lang="en-US" dirty="0"/>
              <a:t>has been done</a:t>
            </a:r>
          </a:p>
        </p:txBody>
      </p:sp>
      <p:sp>
        <p:nvSpPr>
          <p:cNvPr id="10" name="TextBox 9">
            <a:extLst>
              <a:ext uri="{FF2B5EF4-FFF2-40B4-BE49-F238E27FC236}">
                <a16:creationId xmlns:a16="http://schemas.microsoft.com/office/drawing/2014/main" id="{D6713C9F-48B6-465C-A830-D4B3A9F41896}"/>
              </a:ext>
            </a:extLst>
          </p:cNvPr>
          <p:cNvSpPr txBox="1"/>
          <p:nvPr/>
        </p:nvSpPr>
        <p:spPr>
          <a:xfrm>
            <a:off x="469900" y="1234305"/>
            <a:ext cx="11252200" cy="2108269"/>
          </a:xfrm>
          <a:prstGeom prst="rect">
            <a:avLst/>
          </a:prstGeom>
          <a:noFill/>
        </p:spPr>
        <p:txBody>
          <a:bodyPr wrap="square">
            <a:spAutoFit/>
          </a:bodyPr>
          <a:lstStyle/>
          <a:p>
            <a:pPr marL="171450" indent="-171450" algn="just">
              <a:spcBef>
                <a:spcPts val="600"/>
              </a:spcBef>
              <a:buSzPct val="100000"/>
              <a:buFont typeface="Arial" panose="020B0604020202020204" pitchFamily="34" charset="0"/>
              <a:buChar char="•"/>
            </a:pPr>
            <a:r>
              <a:rPr lang="en-US" sz="1200" dirty="0"/>
              <a:t>Fix the ROS/Gazebo environment on ubuntu</a:t>
            </a:r>
          </a:p>
          <a:p>
            <a:pPr marL="171450" indent="-171450" algn="just">
              <a:spcBef>
                <a:spcPts val="600"/>
              </a:spcBef>
              <a:buSzPct val="100000"/>
              <a:buFont typeface="Arial" panose="020B0604020202020204" pitchFamily="34" charset="0"/>
              <a:buChar char="•"/>
            </a:pPr>
            <a:r>
              <a:rPr lang="en-US" sz="1200" dirty="0"/>
              <a:t>Test out navigation without collision using SLAM and using Lidar in ROS and Gazebo</a:t>
            </a:r>
          </a:p>
          <a:p>
            <a:pPr marL="171450" indent="-171450" algn="just">
              <a:spcBef>
                <a:spcPts val="600"/>
              </a:spcBef>
              <a:buSzPct val="100000"/>
              <a:buFont typeface="Arial" panose="020B0604020202020204" pitchFamily="34" charset="0"/>
              <a:buChar char="•"/>
            </a:pPr>
            <a:r>
              <a:rPr lang="en-US" sz="1200" dirty="0"/>
              <a:t>Computer Vision in robotics- Test out image recognition from a camera attached on a robot in ROS/Gazebo</a:t>
            </a:r>
          </a:p>
          <a:p>
            <a:pPr marL="171450" indent="-171450" algn="just">
              <a:spcBef>
                <a:spcPts val="600"/>
              </a:spcBef>
              <a:buSzPct val="100000"/>
              <a:buFont typeface="Arial" panose="020B0604020202020204" pitchFamily="34" charset="0"/>
              <a:buChar char="•"/>
            </a:pPr>
            <a:r>
              <a:rPr lang="en-US" sz="1200" dirty="0"/>
              <a:t>Test out the </a:t>
            </a:r>
            <a:r>
              <a:rPr lang="en-US" sz="1200" dirty="0" err="1"/>
              <a:t>turtlebot</a:t>
            </a:r>
            <a:r>
              <a:rPr lang="en-US" sz="1200" dirty="0"/>
              <a:t> tutorial with DQN: </a:t>
            </a:r>
          </a:p>
          <a:p>
            <a:pPr marL="628650" lvl="1" indent="-171450" algn="just">
              <a:spcBef>
                <a:spcPts val="600"/>
              </a:spcBef>
              <a:buSzPct val="100000"/>
              <a:buFont typeface="Arial" panose="020B0604020202020204" pitchFamily="34" charset="0"/>
              <a:buChar char="•"/>
            </a:pPr>
            <a:r>
              <a:rPr lang="en-US" sz="1200" dirty="0"/>
              <a:t>Travel to a target location</a:t>
            </a:r>
          </a:p>
          <a:p>
            <a:pPr marL="628650" lvl="1" indent="-171450" algn="just">
              <a:spcBef>
                <a:spcPts val="600"/>
              </a:spcBef>
              <a:buSzPct val="100000"/>
              <a:buFont typeface="Arial" panose="020B0604020202020204" pitchFamily="34" charset="0"/>
              <a:buChar char="•"/>
            </a:pPr>
            <a:r>
              <a:rPr lang="en-US" sz="1200" dirty="0"/>
              <a:t>Travel to a target location while avoiding obstacles</a:t>
            </a:r>
          </a:p>
          <a:p>
            <a:pPr marL="171450" indent="-171450" algn="just">
              <a:spcBef>
                <a:spcPts val="600"/>
              </a:spcBef>
              <a:buSzPct val="100000"/>
              <a:buFont typeface="Arial" panose="020B0604020202020204" pitchFamily="34" charset="0"/>
              <a:buChar char="•"/>
            </a:pPr>
            <a:r>
              <a:rPr lang="en-US" sz="1200" dirty="0"/>
              <a:t>Reviewing some literature on Deep Reinforcement Learning</a:t>
            </a:r>
          </a:p>
          <a:p>
            <a:pPr marL="171450" indent="-171450" algn="just">
              <a:spcBef>
                <a:spcPts val="600"/>
              </a:spcBef>
              <a:buSzPct val="100000"/>
              <a:buFont typeface="Arial" panose="020B0604020202020204" pitchFamily="34" charset="0"/>
              <a:buChar char="•"/>
            </a:pPr>
            <a:r>
              <a:rPr lang="en-US" sz="1200" dirty="0"/>
              <a:t>Reviewing literature on navigation in DRL</a:t>
            </a:r>
          </a:p>
        </p:txBody>
      </p:sp>
    </p:spTree>
    <p:extLst>
      <p:ext uri="{BB962C8B-B14F-4D97-AF65-F5344CB8AC3E}">
        <p14:creationId xmlns:p14="http://schemas.microsoft.com/office/powerpoint/2010/main" val="228874176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5698578-2693-4829-8F79-D0FAFEDFC20D}"/>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9894CEBB-B046-4F42-859A-4019E67957F1}"/>
              </a:ext>
            </a:extLst>
          </p:cNvPr>
          <p:cNvSpPr>
            <a:spLocks noGrp="1"/>
          </p:cNvSpPr>
          <p:nvPr>
            <p:ph type="title"/>
          </p:nvPr>
        </p:nvSpPr>
        <p:spPr/>
        <p:txBody>
          <a:bodyPr/>
          <a:lstStyle/>
          <a:p>
            <a:r>
              <a:rPr lang="en-US" dirty="0"/>
              <a:t>N</a:t>
            </a:r>
            <a:r>
              <a:rPr lang="en-US" sz="1800" dirty="0"/>
              <a:t>avigation without collision using SLAM and using Lidar</a:t>
            </a:r>
            <a:endParaRPr lang="en-US" dirty="0"/>
          </a:p>
        </p:txBody>
      </p:sp>
      <p:sp>
        <p:nvSpPr>
          <p:cNvPr id="6" name="TextBox 5">
            <a:extLst>
              <a:ext uri="{FF2B5EF4-FFF2-40B4-BE49-F238E27FC236}">
                <a16:creationId xmlns:a16="http://schemas.microsoft.com/office/drawing/2014/main" id="{C606B285-CBC4-44F8-B76F-D325E2C29607}"/>
              </a:ext>
            </a:extLst>
          </p:cNvPr>
          <p:cNvSpPr txBox="1"/>
          <p:nvPr/>
        </p:nvSpPr>
        <p:spPr>
          <a:xfrm>
            <a:off x="6762627" y="2644170"/>
            <a:ext cx="4802188" cy="1569660"/>
          </a:xfrm>
          <a:prstGeom prst="rect">
            <a:avLst/>
          </a:prstGeom>
          <a:noFill/>
        </p:spPr>
        <p:txBody>
          <a:bodyPr wrap="square">
            <a:spAutoFit/>
          </a:bodyPr>
          <a:lstStyle/>
          <a:p>
            <a:r>
              <a:rPr lang="en-US" sz="1200" b="1" dirty="0"/>
              <a:t>Simulating the Lidar:</a:t>
            </a:r>
          </a:p>
          <a:p>
            <a:r>
              <a:rPr lang="en-US" sz="1200" dirty="0"/>
              <a:t>Robot wander in the environment while avoiding the obstacles</a:t>
            </a:r>
          </a:p>
          <a:p>
            <a:pPr marL="171450" indent="-171450">
              <a:buFont typeface="Arial" panose="020B0604020202020204" pitchFamily="34" charset="0"/>
              <a:buChar char="•"/>
            </a:pPr>
            <a:r>
              <a:rPr lang="en-US" sz="1200" dirty="0"/>
              <a:t>If there is no obstacle, move forward</a:t>
            </a:r>
          </a:p>
          <a:p>
            <a:pPr marL="171450" indent="-171450">
              <a:buFont typeface="Arial" panose="020B0604020202020204" pitchFamily="34" charset="0"/>
              <a:buChar char="•"/>
            </a:pPr>
            <a:r>
              <a:rPr lang="en-US" sz="1200" dirty="0"/>
              <a:t>Else go back and rotate counter-clockwise until avoiding the obstacle.</a:t>
            </a:r>
          </a:p>
          <a:p>
            <a:pPr marL="171450" indent="-171450">
              <a:buFont typeface="Arial" panose="020B0604020202020204" pitchFamily="34" charset="0"/>
              <a:buChar char="•"/>
            </a:pPr>
            <a:r>
              <a:rPr lang="en-US" sz="1200" dirty="0"/>
              <a:t>The robot then goes from one side of the world to the other while avoiding obstacles</a:t>
            </a:r>
          </a:p>
        </p:txBody>
      </p:sp>
    </p:spTree>
    <p:extLst>
      <p:ext uri="{BB962C8B-B14F-4D97-AF65-F5344CB8AC3E}">
        <p14:creationId xmlns:p14="http://schemas.microsoft.com/office/powerpoint/2010/main" val="333953511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5698578-2693-4829-8F79-D0FAFEDFC20D}"/>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9894CEBB-B046-4F42-859A-4019E67957F1}"/>
              </a:ext>
            </a:extLst>
          </p:cNvPr>
          <p:cNvSpPr>
            <a:spLocks noGrp="1"/>
          </p:cNvSpPr>
          <p:nvPr>
            <p:ph type="title"/>
          </p:nvPr>
        </p:nvSpPr>
        <p:spPr/>
        <p:txBody>
          <a:bodyPr/>
          <a:lstStyle/>
          <a:p>
            <a:r>
              <a:rPr lang="en-US" dirty="0"/>
              <a:t>N</a:t>
            </a:r>
            <a:r>
              <a:rPr lang="en-US" sz="1800" dirty="0"/>
              <a:t>avigation without collision using SLAM and using Lidar</a:t>
            </a:r>
            <a:endParaRPr lang="en-US" dirty="0"/>
          </a:p>
        </p:txBody>
      </p:sp>
      <p:sp>
        <p:nvSpPr>
          <p:cNvPr id="6" name="TextBox 5">
            <a:extLst>
              <a:ext uri="{FF2B5EF4-FFF2-40B4-BE49-F238E27FC236}">
                <a16:creationId xmlns:a16="http://schemas.microsoft.com/office/drawing/2014/main" id="{C606B285-CBC4-44F8-B76F-D325E2C29607}"/>
              </a:ext>
            </a:extLst>
          </p:cNvPr>
          <p:cNvSpPr txBox="1"/>
          <p:nvPr/>
        </p:nvSpPr>
        <p:spPr>
          <a:xfrm>
            <a:off x="5593250" y="1903054"/>
            <a:ext cx="6128850" cy="3231654"/>
          </a:xfrm>
          <a:prstGeom prst="rect">
            <a:avLst/>
          </a:prstGeom>
          <a:noFill/>
        </p:spPr>
        <p:txBody>
          <a:bodyPr wrap="square">
            <a:spAutoFit/>
          </a:bodyPr>
          <a:lstStyle/>
          <a:p>
            <a:r>
              <a:rPr lang="en-US" sz="1200" dirty="0"/>
              <a:t>Robot navigation in ROS can be done using a lidar that provides 360° coverage, allowing the robot to be aware of all the objects and obstacles around it.</a:t>
            </a:r>
          </a:p>
          <a:p>
            <a:r>
              <a:rPr lang="en-US" sz="1200" b="1" dirty="0"/>
              <a:t>The SLAM process</a:t>
            </a:r>
            <a:r>
              <a:rPr lang="en-US" sz="1200" dirty="0"/>
              <a:t>:</a:t>
            </a:r>
          </a:p>
          <a:p>
            <a:pPr marL="171450" indent="-171450">
              <a:buFont typeface="Arial" panose="020B0604020202020204" pitchFamily="34" charset="0"/>
              <a:buChar char="•"/>
            </a:pPr>
            <a:r>
              <a:rPr lang="en-US" sz="1200" dirty="0"/>
              <a:t>Launch the robot model within a modeled environment.</a:t>
            </a:r>
          </a:p>
          <a:p>
            <a:pPr marL="171450" indent="-171450">
              <a:buFont typeface="Arial" panose="020B0604020202020204" pitchFamily="34" charset="0"/>
              <a:buChar char="•"/>
            </a:pPr>
            <a:r>
              <a:rPr lang="en-US" sz="1200" dirty="0"/>
              <a:t>Launch the mapping ROS package</a:t>
            </a:r>
          </a:p>
          <a:p>
            <a:pPr marL="171450" indent="-171450">
              <a:buFont typeface="Arial" panose="020B0604020202020204" pitchFamily="34" charset="0"/>
              <a:buChar char="•"/>
            </a:pPr>
            <a:r>
              <a:rPr lang="en-US" sz="1200" dirty="0"/>
              <a:t>Launch a visualization in </a:t>
            </a:r>
            <a:r>
              <a:rPr lang="en-US" sz="1200" dirty="0" err="1"/>
              <a:t>RViz</a:t>
            </a:r>
            <a:r>
              <a:rPr lang="en-US" sz="1200" dirty="0"/>
              <a:t> </a:t>
            </a:r>
          </a:p>
          <a:p>
            <a:pPr marL="171450" indent="-171450">
              <a:buFont typeface="Arial" panose="020B0604020202020204" pitchFamily="34" charset="0"/>
              <a:buChar char="•"/>
            </a:pPr>
            <a:r>
              <a:rPr lang="en-US" sz="1200" dirty="0"/>
              <a:t>Teleoperate the robot to make it cover as much as possible of the surface of the virtual environment.</a:t>
            </a:r>
          </a:p>
          <a:p>
            <a:pPr marL="171450" indent="-171450">
              <a:buFont typeface="Arial" panose="020B0604020202020204" pitchFamily="34" charset="0"/>
              <a:buChar char="•"/>
            </a:pPr>
            <a:r>
              <a:rPr lang="en-US" sz="1200" dirty="0"/>
              <a:t>Once the exploration is finished, save the map</a:t>
            </a:r>
          </a:p>
          <a:p>
            <a:r>
              <a:rPr lang="en-US" sz="1200" b="1" dirty="0"/>
              <a:t>The navigation process:</a:t>
            </a:r>
          </a:p>
          <a:p>
            <a:pPr marL="171450" indent="-171450">
              <a:buFont typeface="Arial" panose="020B0604020202020204" pitchFamily="34" charset="0"/>
              <a:buChar char="•"/>
            </a:pPr>
            <a:r>
              <a:rPr lang="en-US" sz="1200" dirty="0"/>
              <a:t>Launch the robot model within the modeled environment</a:t>
            </a:r>
          </a:p>
          <a:p>
            <a:pPr marL="171450" indent="-171450">
              <a:buFont typeface="Arial" panose="020B0604020202020204" pitchFamily="34" charset="0"/>
              <a:buChar char="•"/>
            </a:pPr>
            <a:r>
              <a:rPr lang="en-US" sz="1200" dirty="0"/>
              <a:t>Provide the map built previously</a:t>
            </a:r>
          </a:p>
          <a:p>
            <a:pPr marL="171450" indent="-171450">
              <a:buFont typeface="Arial" panose="020B0604020202020204" pitchFamily="34" charset="0"/>
              <a:buChar char="•"/>
            </a:pPr>
            <a:r>
              <a:rPr lang="en-US" sz="1200" dirty="0"/>
              <a:t>Set up the navigation algorithm(i.e. Adaptive Monte Carlo Localization (AMCL))</a:t>
            </a:r>
          </a:p>
          <a:p>
            <a:pPr marL="171450" indent="-171450">
              <a:buFont typeface="Arial" panose="020B0604020202020204" pitchFamily="34" charset="0"/>
              <a:buChar char="•"/>
            </a:pPr>
            <a:r>
              <a:rPr lang="en-US" sz="1200" dirty="0"/>
              <a:t>Launch a </a:t>
            </a:r>
            <a:r>
              <a:rPr lang="en-US" sz="1200" dirty="0" err="1"/>
              <a:t>RViz</a:t>
            </a:r>
            <a:r>
              <a:rPr lang="en-US" sz="1200" dirty="0"/>
              <a:t> visualization</a:t>
            </a:r>
          </a:p>
          <a:p>
            <a:pPr marL="171450" indent="-171450">
              <a:buFont typeface="Arial" panose="020B0604020202020204" pitchFamily="34" charset="0"/>
              <a:buChar char="•"/>
            </a:pPr>
            <a:r>
              <a:rPr lang="en-US" sz="1200" dirty="0"/>
              <a:t>Let the robot navigate autonomously to the target location</a:t>
            </a:r>
          </a:p>
        </p:txBody>
      </p:sp>
      <p:pic>
        <p:nvPicPr>
          <p:cNvPr id="5" name="Picture 4">
            <a:extLst>
              <a:ext uri="{FF2B5EF4-FFF2-40B4-BE49-F238E27FC236}">
                <a16:creationId xmlns:a16="http://schemas.microsoft.com/office/drawing/2014/main" id="{4C464F57-BE67-45BF-88C9-5E5B006223AD}"/>
              </a:ext>
            </a:extLst>
          </p:cNvPr>
          <p:cNvPicPr>
            <a:picLocks noChangeAspect="1"/>
          </p:cNvPicPr>
          <p:nvPr/>
        </p:nvPicPr>
        <p:blipFill>
          <a:blip r:embed="rId2"/>
          <a:stretch>
            <a:fillRect/>
          </a:stretch>
        </p:blipFill>
        <p:spPr>
          <a:xfrm>
            <a:off x="469900" y="1283894"/>
            <a:ext cx="2227019" cy="2145106"/>
          </a:xfrm>
          <a:prstGeom prst="rect">
            <a:avLst/>
          </a:prstGeom>
        </p:spPr>
      </p:pic>
      <p:pic>
        <p:nvPicPr>
          <p:cNvPr id="7" name="Picture 6">
            <a:extLst>
              <a:ext uri="{FF2B5EF4-FFF2-40B4-BE49-F238E27FC236}">
                <a16:creationId xmlns:a16="http://schemas.microsoft.com/office/drawing/2014/main" id="{2EA1C58D-74D6-4881-A6E0-7604CCFA7E97}"/>
              </a:ext>
            </a:extLst>
          </p:cNvPr>
          <p:cNvPicPr>
            <a:picLocks noChangeAspect="1"/>
          </p:cNvPicPr>
          <p:nvPr/>
        </p:nvPicPr>
        <p:blipFill>
          <a:blip r:embed="rId3"/>
          <a:stretch>
            <a:fillRect/>
          </a:stretch>
        </p:blipFill>
        <p:spPr>
          <a:xfrm>
            <a:off x="2987065" y="1283894"/>
            <a:ext cx="2156435" cy="2146779"/>
          </a:xfrm>
          <a:prstGeom prst="rect">
            <a:avLst/>
          </a:prstGeom>
        </p:spPr>
      </p:pic>
      <p:pic>
        <p:nvPicPr>
          <p:cNvPr id="9" name="Picture 8">
            <a:extLst>
              <a:ext uri="{FF2B5EF4-FFF2-40B4-BE49-F238E27FC236}">
                <a16:creationId xmlns:a16="http://schemas.microsoft.com/office/drawing/2014/main" id="{F50BDBB4-9BA8-4F6B-8CE6-6E098D621E55}"/>
              </a:ext>
            </a:extLst>
          </p:cNvPr>
          <p:cNvPicPr>
            <a:picLocks noChangeAspect="1"/>
          </p:cNvPicPr>
          <p:nvPr/>
        </p:nvPicPr>
        <p:blipFill>
          <a:blip r:embed="rId4"/>
          <a:stretch>
            <a:fillRect/>
          </a:stretch>
        </p:blipFill>
        <p:spPr>
          <a:xfrm>
            <a:off x="469900" y="3763108"/>
            <a:ext cx="2227019" cy="2086231"/>
          </a:xfrm>
          <a:prstGeom prst="rect">
            <a:avLst/>
          </a:prstGeom>
        </p:spPr>
      </p:pic>
      <p:pic>
        <p:nvPicPr>
          <p:cNvPr id="10" name="Picture 9">
            <a:extLst>
              <a:ext uri="{FF2B5EF4-FFF2-40B4-BE49-F238E27FC236}">
                <a16:creationId xmlns:a16="http://schemas.microsoft.com/office/drawing/2014/main" id="{F00F5CFC-5F2E-4C73-A608-B2C1CFFAB516}"/>
              </a:ext>
            </a:extLst>
          </p:cNvPr>
          <p:cNvPicPr>
            <a:picLocks noChangeAspect="1"/>
          </p:cNvPicPr>
          <p:nvPr/>
        </p:nvPicPr>
        <p:blipFill>
          <a:blip r:embed="rId5"/>
          <a:stretch>
            <a:fillRect/>
          </a:stretch>
        </p:blipFill>
        <p:spPr>
          <a:xfrm>
            <a:off x="2987065" y="3833446"/>
            <a:ext cx="2156435" cy="1842706"/>
          </a:xfrm>
          <a:prstGeom prst="rect">
            <a:avLst/>
          </a:prstGeom>
        </p:spPr>
      </p:pic>
    </p:spTree>
    <p:extLst>
      <p:ext uri="{BB962C8B-B14F-4D97-AF65-F5344CB8AC3E}">
        <p14:creationId xmlns:p14="http://schemas.microsoft.com/office/powerpoint/2010/main" val="176346131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DE934A9-80C9-4361-94A0-8ED9BB76C79D}"/>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C9B49A1D-2E3F-4F1E-8E3B-09834EFD4D3E}"/>
              </a:ext>
            </a:extLst>
          </p:cNvPr>
          <p:cNvSpPr>
            <a:spLocks noGrp="1"/>
          </p:cNvSpPr>
          <p:nvPr>
            <p:ph type="title"/>
          </p:nvPr>
        </p:nvSpPr>
        <p:spPr/>
        <p:txBody>
          <a:bodyPr/>
          <a:lstStyle/>
          <a:p>
            <a:r>
              <a:rPr lang="en-US" dirty="0"/>
              <a:t>I</a:t>
            </a:r>
            <a:r>
              <a:rPr lang="en-US" sz="1800" dirty="0"/>
              <a:t>mage recognition from a camera attached on a robot</a:t>
            </a:r>
            <a:endParaRPr lang="en-US" dirty="0"/>
          </a:p>
        </p:txBody>
      </p:sp>
      <p:sp>
        <p:nvSpPr>
          <p:cNvPr id="5" name="TextBox 4">
            <a:extLst>
              <a:ext uri="{FF2B5EF4-FFF2-40B4-BE49-F238E27FC236}">
                <a16:creationId xmlns:a16="http://schemas.microsoft.com/office/drawing/2014/main" id="{DF0770B5-9A18-462F-85D7-1057C03F846A}"/>
              </a:ext>
            </a:extLst>
          </p:cNvPr>
          <p:cNvSpPr txBox="1"/>
          <p:nvPr/>
        </p:nvSpPr>
        <p:spPr>
          <a:xfrm>
            <a:off x="6919911" y="2066161"/>
            <a:ext cx="4802188" cy="2862322"/>
          </a:xfrm>
          <a:prstGeom prst="rect">
            <a:avLst/>
          </a:prstGeom>
          <a:noFill/>
        </p:spPr>
        <p:txBody>
          <a:bodyPr wrap="square">
            <a:spAutoFit/>
          </a:bodyPr>
          <a:lstStyle/>
          <a:p>
            <a:r>
              <a:rPr lang="en-US" sz="1200" dirty="0"/>
              <a:t>A Pi camera is used for image recognition. </a:t>
            </a:r>
          </a:p>
          <a:p>
            <a:endParaRPr lang="en-US" sz="1200" dirty="0"/>
          </a:p>
          <a:p>
            <a:r>
              <a:rPr lang="en-US" sz="1200" b="1" dirty="0"/>
              <a:t>How to integrate an ML task with a robotic application</a:t>
            </a:r>
          </a:p>
          <a:p>
            <a:pPr marL="171450" indent="-171450">
              <a:buFont typeface="Arial" panose="020B0604020202020204" pitchFamily="34" charset="0"/>
              <a:buChar char="•"/>
            </a:pPr>
            <a:r>
              <a:rPr lang="en-US" sz="1200" dirty="0"/>
              <a:t>The input of the neural network is supplied via a subscribed topic: image feed from the Pi camera.</a:t>
            </a:r>
          </a:p>
          <a:p>
            <a:pPr marL="171450" indent="-171450">
              <a:buFont typeface="Arial" panose="020B0604020202020204" pitchFamily="34" charset="0"/>
              <a:buChar char="•"/>
            </a:pPr>
            <a:r>
              <a:rPr lang="en-US" sz="1200" dirty="0"/>
              <a:t>The output is delivered using a published topic</a:t>
            </a:r>
          </a:p>
          <a:p>
            <a:endParaRPr lang="en-US" sz="1200" dirty="0"/>
          </a:p>
          <a:p>
            <a:r>
              <a:rPr lang="en-US" sz="1200" dirty="0"/>
              <a:t>A ROS service is similar to a server/client architecture. The client node (drive node) makes a request to the server node (ML node) and this performs some action (image recognition, distance calculation, etc.). Then, the response is sent back to the client. Then, the robot drive node takes that output topic as the data to determine the command to be sent to the motors. </a:t>
            </a:r>
          </a:p>
        </p:txBody>
      </p:sp>
    </p:spTree>
    <p:extLst>
      <p:ext uri="{BB962C8B-B14F-4D97-AF65-F5344CB8AC3E}">
        <p14:creationId xmlns:p14="http://schemas.microsoft.com/office/powerpoint/2010/main" val="415869604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F2CC04-0788-4E44-9AD2-B3ECA8A3D8F1}"/>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9ABB4BA1-B82F-402E-A923-F0B6A37F20F6}"/>
              </a:ext>
            </a:extLst>
          </p:cNvPr>
          <p:cNvSpPr>
            <a:spLocks noGrp="1"/>
          </p:cNvSpPr>
          <p:nvPr>
            <p:ph type="title"/>
          </p:nvPr>
        </p:nvSpPr>
        <p:spPr/>
        <p:txBody>
          <a:bodyPr/>
          <a:lstStyle/>
          <a:p>
            <a:r>
              <a:rPr lang="en-US" dirty="0" err="1"/>
              <a:t>Turtlebot</a:t>
            </a:r>
            <a:r>
              <a:rPr lang="en-US" dirty="0"/>
              <a:t> navigation towards a target using DQN</a:t>
            </a:r>
          </a:p>
        </p:txBody>
      </p:sp>
      <p:sp>
        <p:nvSpPr>
          <p:cNvPr id="6" name="TextBox 5">
            <a:extLst>
              <a:ext uri="{FF2B5EF4-FFF2-40B4-BE49-F238E27FC236}">
                <a16:creationId xmlns:a16="http://schemas.microsoft.com/office/drawing/2014/main" id="{8B707A86-573C-4DDF-815A-8145E549D662}"/>
              </a:ext>
            </a:extLst>
          </p:cNvPr>
          <p:cNvSpPr txBox="1"/>
          <p:nvPr/>
        </p:nvSpPr>
        <p:spPr>
          <a:xfrm>
            <a:off x="7526215" y="2155149"/>
            <a:ext cx="4257431" cy="2677656"/>
          </a:xfrm>
          <a:prstGeom prst="rect">
            <a:avLst/>
          </a:prstGeom>
          <a:noFill/>
        </p:spPr>
        <p:txBody>
          <a:bodyPr wrap="square">
            <a:spAutoFit/>
          </a:bodyPr>
          <a:lstStyle/>
          <a:p>
            <a:r>
              <a:rPr lang="en-US" sz="1200" b="1" dirty="0"/>
              <a:t>State</a:t>
            </a:r>
            <a:r>
              <a:rPr lang="en-US" sz="1200" dirty="0"/>
              <a:t>: The state is characterized by the range and the angle to the goal location identified using the data streaming from the LDS</a:t>
            </a:r>
          </a:p>
          <a:p>
            <a:r>
              <a:rPr lang="en-US" sz="1200" b="1" dirty="0"/>
              <a:t>Action</a:t>
            </a:r>
            <a:r>
              <a:rPr lang="en-US" sz="1200" dirty="0"/>
              <a:t>: By executing an action, the robot moves and changes its state – defined by the new set of range values coming from the LDS. </a:t>
            </a:r>
          </a:p>
          <a:p>
            <a:r>
              <a:rPr lang="en-US" sz="1200" b="1" dirty="0"/>
              <a:t>Reward</a:t>
            </a:r>
            <a:r>
              <a:rPr lang="en-US" sz="1200" dirty="0"/>
              <a:t>: Greater reward to an action the robot performs that is more effective in achieving the goal.</a:t>
            </a:r>
          </a:p>
          <a:p>
            <a:pPr marL="628650" lvl="1" indent="-171450">
              <a:buFont typeface="Arial" panose="020B0604020202020204" pitchFamily="34" charset="0"/>
              <a:buChar char="•"/>
            </a:pPr>
            <a:r>
              <a:rPr lang="en-US" sz="1200" dirty="0"/>
              <a:t>If the robot achieves the goal, a success reward of 200 is given.</a:t>
            </a:r>
          </a:p>
          <a:p>
            <a:pPr marL="628650" lvl="1" indent="-171450">
              <a:buFont typeface="Arial" panose="020B0604020202020204" pitchFamily="34" charset="0"/>
              <a:buChar char="•"/>
            </a:pPr>
            <a:r>
              <a:rPr lang="en-US" sz="1200" dirty="0"/>
              <a:t>If the robot crashes into an obstacle, a penalty of 150 is given, that is, a negative reward of -150.</a:t>
            </a:r>
          </a:p>
        </p:txBody>
      </p:sp>
    </p:spTree>
    <p:extLst>
      <p:ext uri="{BB962C8B-B14F-4D97-AF65-F5344CB8AC3E}">
        <p14:creationId xmlns:p14="http://schemas.microsoft.com/office/powerpoint/2010/main" val="106946927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3CB3F1-7CA0-4906-AF07-5938CCE0AD3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DB8ED4CE-6B67-4D72-829E-132F929226C4}"/>
              </a:ext>
            </a:extLst>
          </p:cNvPr>
          <p:cNvSpPr>
            <a:spLocks noGrp="1"/>
          </p:cNvSpPr>
          <p:nvPr>
            <p:ph type="title"/>
          </p:nvPr>
        </p:nvSpPr>
        <p:spPr/>
        <p:txBody>
          <a:bodyPr/>
          <a:lstStyle/>
          <a:p>
            <a:r>
              <a:rPr lang="en-US" dirty="0" err="1"/>
              <a:t>Turtlebot</a:t>
            </a:r>
            <a:r>
              <a:rPr lang="en-US" dirty="0"/>
              <a:t> navigation towards a target using DQN with collision avoidance</a:t>
            </a:r>
          </a:p>
        </p:txBody>
      </p:sp>
      <p:pic>
        <p:nvPicPr>
          <p:cNvPr id="4" name="thesis - VMware Workstation 15 Player (Non-commercial use only) 2021-04-27 10-51-30">
            <a:hlinkClick r:id="" action="ppaction://media"/>
            <a:extLst>
              <a:ext uri="{FF2B5EF4-FFF2-40B4-BE49-F238E27FC236}">
                <a16:creationId xmlns:a16="http://schemas.microsoft.com/office/drawing/2014/main" id="{91A66D36-72E8-44F6-AF9A-41BED704571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87512" y="1290343"/>
            <a:ext cx="8816975" cy="4830968"/>
          </a:xfrm>
          <a:prstGeom prst="rect">
            <a:avLst/>
          </a:prstGeom>
        </p:spPr>
      </p:pic>
    </p:spTree>
    <p:extLst>
      <p:ext uri="{BB962C8B-B14F-4D97-AF65-F5344CB8AC3E}">
        <p14:creationId xmlns:p14="http://schemas.microsoft.com/office/powerpoint/2010/main" val="18300228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95BA45-AE29-46FE-AB94-9FACB3499470}"/>
              </a:ext>
            </a:extLst>
          </p:cNvPr>
          <p:cNvSpPr>
            <a:spLocks noGrp="1"/>
          </p:cNvSpPr>
          <p:nvPr>
            <p:ph type="title"/>
          </p:nvPr>
        </p:nvSpPr>
        <p:spPr/>
        <p:txBody>
          <a:bodyPr/>
          <a:lstStyle/>
          <a:p>
            <a:r>
              <a:rPr lang="en-US" dirty="0"/>
              <a:t>Next Steps</a:t>
            </a:r>
          </a:p>
        </p:txBody>
      </p:sp>
      <p:sp>
        <p:nvSpPr>
          <p:cNvPr id="9" name="TextBox 8">
            <a:extLst>
              <a:ext uri="{FF2B5EF4-FFF2-40B4-BE49-F238E27FC236}">
                <a16:creationId xmlns:a16="http://schemas.microsoft.com/office/drawing/2014/main" id="{E06BE64C-8AD2-45D3-A653-7D4D7FD73C0B}"/>
              </a:ext>
            </a:extLst>
          </p:cNvPr>
          <p:cNvSpPr txBox="1"/>
          <p:nvPr/>
        </p:nvSpPr>
        <p:spPr>
          <a:xfrm>
            <a:off x="0" y="1333132"/>
            <a:ext cx="11563350" cy="1169551"/>
          </a:xfrm>
          <a:prstGeom prst="rect">
            <a:avLst/>
          </a:prstGeom>
          <a:noFill/>
        </p:spPr>
        <p:txBody>
          <a:bodyPr wrap="square">
            <a:spAutoFit/>
          </a:bodyPr>
          <a:lstStyle/>
          <a:p>
            <a:pPr marL="685800" marR="0" lvl="0" indent="-342900" defTabSz="914400" rtl="0" eaLnBrk="1" fontAlgn="ctr" latinLnBrk="0" hangingPunct="1">
              <a:lnSpc>
                <a:spcPct val="100000"/>
              </a:lnSpc>
              <a:spcBef>
                <a:spcPts val="0"/>
              </a:spcBef>
              <a:spcAft>
                <a:spcPts val="0"/>
              </a:spcAft>
              <a:buClrTx/>
              <a:buSzTx/>
              <a:buFont typeface="+mj-lt"/>
              <a:buAutoNum type="arabicPeriod"/>
              <a:tabLst/>
              <a:defRPr/>
            </a:pPr>
            <a:r>
              <a:rPr kumimoji="0" lang="en-US" sz="1400" i="0" strike="noStrike" kern="1200" cap="none" spc="0" normalizeH="0" baseline="0" noProof="0" dirty="0">
                <a:ln>
                  <a:noFill/>
                </a:ln>
                <a:solidFill>
                  <a:prstClr val="black"/>
                </a:solidFill>
                <a:effectLst/>
                <a:uLnTx/>
                <a:uFillTx/>
                <a:latin typeface="Verdana"/>
                <a:ea typeface="+mn-ea"/>
                <a:cs typeface="+mn-cs"/>
              </a:rPr>
              <a:t>Identify, compare and assess which DRL navigation algorithm is most suited for our task</a:t>
            </a:r>
          </a:p>
          <a:p>
            <a:pPr marL="1085850" lvl="1" indent="-285750" fontAlgn="ctr">
              <a:buFont typeface="Arial" panose="020B0604020202020204" pitchFamily="34" charset="0"/>
              <a:buChar char="•"/>
              <a:defRPr/>
            </a:pPr>
            <a:r>
              <a:rPr kumimoji="0" lang="en-US" sz="1400" i="0" strike="noStrike" kern="1200" cap="none" spc="0" normalizeH="0" baseline="0" noProof="0" dirty="0">
                <a:ln>
                  <a:noFill/>
                </a:ln>
                <a:solidFill>
                  <a:prstClr val="black"/>
                </a:solidFill>
                <a:effectLst/>
                <a:uLnTx/>
                <a:uFillTx/>
                <a:latin typeface="Verdana"/>
                <a:ea typeface="+mn-ea"/>
                <a:cs typeface="+mn-cs"/>
              </a:rPr>
              <a:t>A Brief Survey: Deep Reinforcement Learning in Mobile Robot Navigation</a:t>
            </a:r>
          </a:p>
          <a:p>
            <a:pPr marL="1085850" lvl="1" indent="-285750" fontAlgn="ctr">
              <a:buFont typeface="Arial" panose="020B0604020202020204" pitchFamily="34" charset="0"/>
              <a:buChar char="•"/>
              <a:defRPr/>
            </a:pPr>
            <a:r>
              <a:rPr kumimoji="0" lang="en-US" sz="1400" i="0" strike="noStrike" kern="1200" cap="none" spc="0" normalizeH="0" baseline="0" noProof="0" dirty="0">
                <a:ln>
                  <a:noFill/>
                </a:ln>
                <a:solidFill>
                  <a:prstClr val="black"/>
                </a:solidFill>
                <a:effectLst/>
                <a:uLnTx/>
                <a:uFillTx/>
                <a:latin typeface="Verdana"/>
                <a:ea typeface="+mn-ea"/>
                <a:cs typeface="+mn-cs"/>
              </a:rPr>
              <a:t>A Survey on Visual Navigation for Artificial Agents With Deep Reinforcement Learning</a:t>
            </a:r>
          </a:p>
          <a:p>
            <a:pPr marL="1085850" lvl="1" indent="-285750" fontAlgn="ctr">
              <a:buFont typeface="Arial" panose="020B0604020202020204" pitchFamily="34" charset="0"/>
              <a:buChar char="•"/>
              <a:defRPr/>
            </a:pPr>
            <a:r>
              <a:rPr kumimoji="0" lang="en-US" sz="1400" i="0" strike="noStrike" kern="1200" cap="none" spc="0" normalizeH="0" baseline="0" noProof="0" dirty="0">
                <a:ln>
                  <a:noFill/>
                </a:ln>
                <a:solidFill>
                  <a:prstClr val="black"/>
                </a:solidFill>
                <a:effectLst/>
                <a:uLnTx/>
                <a:uFillTx/>
                <a:latin typeface="Verdana"/>
                <a:ea typeface="+mn-ea"/>
                <a:cs typeface="+mn-cs"/>
              </a:rPr>
              <a:t>Navigation in Unknown Dynamic Environments Based on Deep Reinforcement Learning</a:t>
            </a:r>
          </a:p>
          <a:p>
            <a:pPr marL="685800" marR="0" lvl="0" indent="-342900" defTabSz="914400" rtl="0" eaLnBrk="1" fontAlgn="ctr" latinLnBrk="0" hangingPunct="1">
              <a:lnSpc>
                <a:spcPct val="100000"/>
              </a:lnSpc>
              <a:spcBef>
                <a:spcPts val="0"/>
              </a:spcBef>
              <a:spcAft>
                <a:spcPts val="0"/>
              </a:spcAft>
              <a:buClrTx/>
              <a:buSzTx/>
              <a:buFont typeface="+mj-lt"/>
              <a:buAutoNum type="arabicPeriod"/>
              <a:tabLst/>
              <a:defRPr/>
            </a:pPr>
            <a:r>
              <a:rPr lang="en-US" sz="1400" dirty="0">
                <a:solidFill>
                  <a:prstClr val="black"/>
                </a:solidFill>
                <a:latin typeface="Verdana"/>
              </a:rPr>
              <a:t>Once an algorithm is identified, work on </a:t>
            </a:r>
            <a:r>
              <a:rPr lang="en-US" sz="1400">
                <a:solidFill>
                  <a:prstClr val="black"/>
                </a:solidFill>
                <a:latin typeface="Verdana"/>
              </a:rPr>
              <a:t>implementing it</a:t>
            </a:r>
            <a:endParaRPr lang="en-US" sz="1400" dirty="0">
              <a:solidFill>
                <a:prstClr val="black"/>
              </a:solidFill>
              <a:latin typeface="Verdana"/>
            </a:endParaRPr>
          </a:p>
        </p:txBody>
      </p:sp>
    </p:spTree>
    <p:extLst>
      <p:ext uri="{BB962C8B-B14F-4D97-AF65-F5344CB8AC3E}">
        <p14:creationId xmlns:p14="http://schemas.microsoft.com/office/powerpoint/2010/main" val="76198272"/>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Deloitte_US_Onscreen">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_US 16_9_Onscreen.potx" id="{82E929E5-07E3-4FFC-922B-1DC2D1592D72}" vid="{34A8941C-3B27-4420-B6D1-6520D4ABD31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4774</TotalTime>
  <Words>627</Words>
  <Application>Microsoft Office PowerPoint</Application>
  <PresentationFormat>Widescreen</PresentationFormat>
  <Paragraphs>58</Paragraphs>
  <Slides>8</Slides>
  <Notes>2</Notes>
  <HiddenSlides>0</HiddenSlides>
  <MMClips>1</MMClips>
  <ScaleCrop>false</ScaleCrop>
  <HeadingPairs>
    <vt:vector size="8" baseType="variant">
      <vt:variant>
        <vt:lpstr>Fonts Used</vt:lpstr>
      </vt:variant>
      <vt:variant>
        <vt:i4>4</vt:i4>
      </vt:variant>
      <vt:variant>
        <vt:lpstr>Theme</vt:lpstr>
      </vt:variant>
      <vt:variant>
        <vt:i4>2</vt:i4>
      </vt:variant>
      <vt:variant>
        <vt:lpstr>Embedded OLE Servers</vt:lpstr>
      </vt:variant>
      <vt:variant>
        <vt:i4>1</vt:i4>
      </vt:variant>
      <vt:variant>
        <vt:lpstr>Slide Titles</vt:lpstr>
      </vt:variant>
      <vt:variant>
        <vt:i4>8</vt:i4>
      </vt:variant>
    </vt:vector>
  </HeadingPairs>
  <TitlesOfParts>
    <vt:vector size="15" baseType="lpstr">
      <vt:lpstr>Arial</vt:lpstr>
      <vt:lpstr>Calibri</vt:lpstr>
      <vt:lpstr>Calibri Light</vt:lpstr>
      <vt:lpstr>Verdana</vt:lpstr>
      <vt:lpstr>Office Theme</vt:lpstr>
      <vt:lpstr>1_Deloitte_US_Onscreen</vt:lpstr>
      <vt:lpstr>think-cell Slide</vt:lpstr>
      <vt:lpstr>PowerPoint Presentation</vt:lpstr>
      <vt:lpstr>What has been done</vt:lpstr>
      <vt:lpstr>Navigation without collision using SLAM and using Lidar</vt:lpstr>
      <vt:lpstr>Navigation without collision using SLAM and using Lidar</vt:lpstr>
      <vt:lpstr>Image recognition from a camera attached on a robot</vt:lpstr>
      <vt:lpstr>Turtlebot navigation towards a target using DQN</vt:lpstr>
      <vt:lpstr>Turtlebot navigation towards a target using DQN with collision avoidance</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serge s</dc:creator>
  <cp:lastModifiedBy>serge s</cp:lastModifiedBy>
  <cp:revision>179</cp:revision>
  <dcterms:created xsi:type="dcterms:W3CDTF">2020-11-16T11:04:38Z</dcterms:created>
  <dcterms:modified xsi:type="dcterms:W3CDTF">2021-05-06T09:28:49Z</dcterms:modified>
</cp:coreProperties>
</file>